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media/image1.jpeg" ContentType="image/jpeg"/>
  <Override PartName="/ppt/media/image8.png" ContentType="image/png"/>
  <Override PartName="/ppt/media/image2.jpeg" ContentType="image/jpeg"/>
  <Override PartName="/ppt/media/image3.jpeg" ContentType="image/jpeg"/>
  <Override PartName="/ppt/media/image4.jpeg" ContentType="image/jpeg"/>
  <Override PartName="/ppt/media/image7.png" ContentType="image/png"/>
  <Override PartName="/ppt/media/image5.jpeg" ContentType="image/jpeg"/>
  <Override PartName="/ppt/media/image6.png" ContentType="image/png"/>
  <Override PartName="/ppt/media/image9.png" ContentType="image/png"/>
  <Override PartName="/ppt/media/image10.jpeg" ContentType="image/jpeg"/>
  <Override PartName="/ppt/media/image11.jpeg" ContentType="image/jpeg"/>
  <Override PartName="/ppt/media/image18.jpeg" ContentType="image/jpe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9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906000" cy="6858000"/>
  <p:notesSz cx="7010400" cy="9296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6" name="" descr=""/>
          <p:cNvPicPr/>
          <p:nvPr/>
        </p:nvPicPr>
        <p:blipFill>
          <a:blip r:embed="rId2"/>
          <a:stretch/>
        </p:blipFill>
        <p:spPr>
          <a:xfrm>
            <a:off x="2459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7" name="" descr=""/>
          <p:cNvPicPr/>
          <p:nvPr/>
        </p:nvPicPr>
        <p:blipFill>
          <a:blip r:embed="rId3"/>
          <a:stretch/>
        </p:blipFill>
        <p:spPr>
          <a:xfrm>
            <a:off x="2459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743040" y="1122480"/>
            <a:ext cx="8419680" cy="11066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/>
          <a:p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slideLayout" Target="../slideLayouts/slideLayout1.xml"/><Relationship Id="rId10" Type="http://schemas.openxmlformats.org/officeDocument/2006/relationships/slideLayout" Target="../slideLayouts/slideLayout2.xml"/><Relationship Id="rId11" Type="http://schemas.openxmlformats.org/officeDocument/2006/relationships/slideLayout" Target="../slideLayouts/slideLayout3.xml"/><Relationship Id="rId12" Type="http://schemas.openxmlformats.org/officeDocument/2006/relationships/slideLayout" Target="../slideLayouts/slideLayout4.xml"/><Relationship Id="rId13" Type="http://schemas.openxmlformats.org/officeDocument/2006/relationships/slideLayout" Target="../slideLayouts/slideLayout5.xml"/><Relationship Id="rId14" Type="http://schemas.openxmlformats.org/officeDocument/2006/relationships/slideLayout" Target="../slideLayouts/slideLayout6.xml"/><Relationship Id="rId15" Type="http://schemas.openxmlformats.org/officeDocument/2006/relationships/slideLayout" Target="../slideLayouts/slideLayout7.xml"/><Relationship Id="rId16" Type="http://schemas.openxmlformats.org/officeDocument/2006/relationships/slideLayout" Target="../slideLayouts/slideLayout8.xml"/><Relationship Id="rId17" Type="http://schemas.openxmlformats.org/officeDocument/2006/relationships/slideLayout" Target="../slideLayouts/slideLayout9.xml"/><Relationship Id="rId18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1.xml"/><Relationship Id="rId20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13" descr=""/>
          <p:cNvPicPr/>
          <p:nvPr/>
        </p:nvPicPr>
        <p:blipFill>
          <a:blip r:embed="rId2"/>
          <a:stretch/>
        </p:blipFill>
        <p:spPr>
          <a:xfrm>
            <a:off x="272880" y="-4680"/>
            <a:ext cx="1688760" cy="937800"/>
          </a:xfrm>
          <a:prstGeom prst="rect">
            <a:avLst/>
          </a:prstGeom>
          <a:ln w="9360">
            <a:noFill/>
          </a:ln>
        </p:spPr>
      </p:pic>
      <p:pic>
        <p:nvPicPr>
          <p:cNvPr id="1" name="Picture 17" descr=""/>
          <p:cNvPicPr/>
          <p:nvPr/>
        </p:nvPicPr>
        <p:blipFill>
          <a:blip r:embed="rId3"/>
          <a:stretch/>
        </p:blipFill>
        <p:spPr>
          <a:xfrm>
            <a:off x="3687840" y="20520"/>
            <a:ext cx="2447640" cy="855360"/>
          </a:xfrm>
          <a:prstGeom prst="rect">
            <a:avLst/>
          </a:prstGeom>
          <a:ln w="9360">
            <a:noFill/>
          </a:ln>
        </p:spPr>
      </p:pic>
      <p:pic>
        <p:nvPicPr>
          <p:cNvPr id="2" name="Picture 12" descr=""/>
          <p:cNvPicPr/>
          <p:nvPr/>
        </p:nvPicPr>
        <p:blipFill>
          <a:blip r:embed="rId4"/>
          <a:stretch/>
        </p:blipFill>
        <p:spPr>
          <a:xfrm>
            <a:off x="7394400" y="79200"/>
            <a:ext cx="2036520" cy="736200"/>
          </a:xfrm>
          <a:prstGeom prst="rect">
            <a:avLst/>
          </a:prstGeom>
          <a:ln w="9360">
            <a:noFill/>
          </a:ln>
        </p:spPr>
      </p:pic>
      <p:sp>
        <p:nvSpPr>
          <p:cNvPr id="3" name="Line 1"/>
          <p:cNvSpPr/>
          <p:nvPr/>
        </p:nvSpPr>
        <p:spPr>
          <a:xfrm>
            <a:off x="272880" y="917280"/>
            <a:ext cx="9158400" cy="972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2"/>
          <p:cNvSpPr/>
          <p:nvPr/>
        </p:nvSpPr>
        <p:spPr>
          <a:xfrm>
            <a:off x="272880" y="917640"/>
            <a:ext cx="4093920" cy="932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" name="Picture 12" descr=""/>
          <p:cNvPicPr/>
          <p:nvPr/>
        </p:nvPicPr>
        <p:blipFill>
          <a:blip r:embed="rId5"/>
          <a:stretch/>
        </p:blipFill>
        <p:spPr>
          <a:xfrm>
            <a:off x="7394400" y="79200"/>
            <a:ext cx="2036520" cy="736200"/>
          </a:xfrm>
          <a:prstGeom prst="rect">
            <a:avLst/>
          </a:prstGeom>
          <a:ln w="9360">
            <a:noFill/>
          </a:ln>
        </p:spPr>
      </p:pic>
      <p:sp>
        <p:nvSpPr>
          <p:cNvPr id="6" name="Line 3"/>
          <p:cNvSpPr/>
          <p:nvPr/>
        </p:nvSpPr>
        <p:spPr>
          <a:xfrm>
            <a:off x="272880" y="1171440"/>
            <a:ext cx="9158400" cy="936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4"/>
          <p:cNvSpPr/>
          <p:nvPr/>
        </p:nvSpPr>
        <p:spPr>
          <a:xfrm>
            <a:off x="272880" y="1171440"/>
            <a:ext cx="4093920" cy="932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" name="Picture 12" descr=""/>
          <p:cNvPicPr/>
          <p:nvPr/>
        </p:nvPicPr>
        <p:blipFill>
          <a:blip r:embed="rId6"/>
          <a:stretch/>
        </p:blipFill>
        <p:spPr>
          <a:xfrm>
            <a:off x="7394400" y="23760"/>
            <a:ext cx="2036520" cy="736200"/>
          </a:xfrm>
          <a:prstGeom prst="rect">
            <a:avLst/>
          </a:prstGeom>
          <a:ln w="9360">
            <a:noFill/>
          </a:ln>
        </p:spPr>
      </p:pic>
      <p:pic>
        <p:nvPicPr>
          <p:cNvPr id="9" name="Picture 4" descr=""/>
          <p:cNvPicPr/>
          <p:nvPr/>
        </p:nvPicPr>
        <p:blipFill>
          <a:blip r:embed="rId7"/>
          <a:stretch/>
        </p:blipFill>
        <p:spPr>
          <a:xfrm>
            <a:off x="0" y="0"/>
            <a:ext cx="1642680" cy="1228320"/>
          </a:xfrm>
          <a:prstGeom prst="rect">
            <a:avLst/>
          </a:prstGeom>
          <a:ln w="9360">
            <a:noFill/>
          </a:ln>
        </p:spPr>
      </p:pic>
      <p:pic>
        <p:nvPicPr>
          <p:cNvPr id="10" name="Picture 16" descr=""/>
          <p:cNvPicPr/>
          <p:nvPr/>
        </p:nvPicPr>
        <p:blipFill>
          <a:blip r:embed="rId8"/>
          <a:srcRect l="17014" t="74668" r="16737" b="10332"/>
          <a:stretch/>
        </p:blipFill>
        <p:spPr>
          <a:xfrm>
            <a:off x="0" y="5456160"/>
            <a:ext cx="9905760" cy="1401480"/>
          </a:xfrm>
          <a:prstGeom prst="rect">
            <a:avLst/>
          </a:prstGeom>
          <a:ln w="9360">
            <a:noFill/>
          </a:ln>
        </p:spPr>
      </p:pic>
      <p:sp>
        <p:nvSpPr>
          <p:cNvPr id="11" name="PlaceHolder 5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0" lang="it-IT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Fare clic per modificare lo stile del titolo</a:t>
            </a:r>
            <a:endParaRPr b="0" lang="it-IT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6"/>
          <p:cNvSpPr>
            <a:spLocks noGrp="1"/>
          </p:cNvSpPr>
          <p:nvPr>
            <p:ph type="dt"/>
          </p:nvPr>
        </p:nvSpPr>
        <p:spPr>
          <a:xfrm>
            <a:off x="681120" y="6356520"/>
            <a:ext cx="2228400" cy="364680"/>
          </a:xfrm>
          <a:prstGeom prst="rect">
            <a:avLst/>
          </a:prstGeom>
        </p:spPr>
        <p:txBody>
          <a:bodyPr anchor="ctr"/>
          <a:p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" name="PlaceHolder 7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Fai clic per modificare il formato del testo della struttura</a:t>
            </a:r>
            <a:endParaRPr b="0" lang="it-IT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Terzo livello struttura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livello struttura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  <p:sldLayoutId id="2147483660" r:id="rId20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200160" y="4073400"/>
            <a:ext cx="9492840" cy="1065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77840">
              <a:lnSpc>
                <a:spcPct val="100000"/>
              </a:lnSpc>
            </a:pPr>
            <a:r>
              <a:rPr b="1" lang="it-IT" sz="3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 EQUILIBRISTE: la maternità in Italia </a:t>
            </a:r>
            <a:r>
              <a:rPr b="1" lang="it-IT" sz="36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it-IT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Mother’s Index </a:t>
            </a:r>
            <a:r>
              <a:rPr b="0" lang="it-IT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	</a:t>
            </a:r>
            <a:r>
              <a:rPr b="0" lang="it-IT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regionale 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CustomShape 2"/>
          <p:cNvSpPr/>
          <p:nvPr/>
        </p:nvSpPr>
        <p:spPr>
          <a:xfrm>
            <a:off x="7645320" y="1365120"/>
            <a:ext cx="1711080" cy="3260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77840" algn="r">
              <a:lnSpc>
                <a:spcPct val="100000"/>
              </a:lnSpc>
            </a:pPr>
            <a:r>
              <a:rPr b="1" lang="it-IT" sz="20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" name="Picture 3" descr=""/>
          <p:cNvPicPr/>
          <p:nvPr/>
        </p:nvPicPr>
        <p:blipFill>
          <a:blip r:embed="rId1"/>
          <a:srcRect l="0" t="30003" r="0" b="30419"/>
          <a:stretch/>
        </p:blipFill>
        <p:spPr>
          <a:xfrm>
            <a:off x="581040" y="1673280"/>
            <a:ext cx="4900320" cy="19396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241200" y="1552680"/>
            <a:ext cx="6641640" cy="1370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77840">
              <a:lnSpc>
                <a:spcPct val="100000"/>
              </a:lnSpc>
            </a:pPr>
            <a:r>
              <a:rPr b="1" lang="it-IT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Rapporto Save the children. Maggio 2018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7840">
              <a:lnSpc>
                <a:spcPct val="100000"/>
              </a:lnSpc>
            </a:pPr>
            <a:r>
              <a:rPr b="1" lang="it-IT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 </a:t>
            </a:r>
            <a:r>
              <a:rPr b="1" lang="it-IT" sz="2800" spc="-1" strike="noStrike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EQUILIBRISTE</a:t>
            </a:r>
            <a:r>
              <a:rPr b="1" lang="it-IT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la maternità in Italia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7840">
              <a:lnSpc>
                <a:spcPct val="100000"/>
              </a:lnSpc>
            </a:pPr>
            <a:r>
              <a:rPr b="1" i="1" lang="it-IT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MOTHER’S INDEX REGIONALE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2" name="Picture 3" descr=""/>
          <p:cNvPicPr/>
          <p:nvPr/>
        </p:nvPicPr>
        <p:blipFill>
          <a:blip r:embed="rId1"/>
          <a:srcRect l="0" t="30003" r="0" b="30419"/>
          <a:stretch/>
        </p:blipFill>
        <p:spPr>
          <a:xfrm>
            <a:off x="6629400" y="1587600"/>
            <a:ext cx="3047760" cy="1206000"/>
          </a:xfrm>
          <a:prstGeom prst="rect">
            <a:avLst/>
          </a:prstGeom>
          <a:ln w="9360">
            <a:noFill/>
          </a:ln>
        </p:spPr>
      </p:pic>
      <p:pic>
        <p:nvPicPr>
          <p:cNvPr id="53" name="Picture 4" descr=""/>
          <p:cNvPicPr/>
          <p:nvPr/>
        </p:nvPicPr>
        <p:blipFill>
          <a:blip r:embed="rId2"/>
          <a:srcRect l="7294" t="40277" r="30285" b="41320"/>
          <a:stretch/>
        </p:blipFill>
        <p:spPr>
          <a:xfrm>
            <a:off x="252360" y="3213000"/>
            <a:ext cx="9653400" cy="15998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 descr=""/>
          <p:cNvPicPr/>
          <p:nvPr/>
        </p:nvPicPr>
        <p:blipFill>
          <a:blip r:embed="rId1"/>
          <a:srcRect l="8783" t="19442" r="10053" b="16144"/>
          <a:stretch/>
        </p:blipFill>
        <p:spPr>
          <a:xfrm>
            <a:off x="0" y="1549440"/>
            <a:ext cx="9905760" cy="44193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4" descr=""/>
          <p:cNvPicPr/>
          <p:nvPr/>
        </p:nvPicPr>
        <p:blipFill>
          <a:blip r:embed="rId1"/>
          <a:srcRect l="21474" t="18576" r="22647" b="14234"/>
          <a:stretch/>
        </p:blipFill>
        <p:spPr>
          <a:xfrm>
            <a:off x="800280" y="1146240"/>
            <a:ext cx="8222760" cy="5559120"/>
          </a:xfrm>
          <a:prstGeom prst="rect">
            <a:avLst/>
          </a:prstGeom>
          <a:ln w="9360">
            <a:noFill/>
          </a:ln>
        </p:spPr>
      </p:pic>
      <p:sp>
        <p:nvSpPr>
          <p:cNvPr id="56" name="CustomShape 1"/>
          <p:cNvSpPr/>
          <p:nvPr/>
        </p:nvSpPr>
        <p:spPr>
          <a:xfrm>
            <a:off x="8775720" y="2971800"/>
            <a:ext cx="863280" cy="659880"/>
          </a:xfrm>
          <a:prstGeom prst="leftArrow">
            <a:avLst>
              <a:gd name="adj1" fmla="val 50000"/>
              <a:gd name="adj2" fmla="val 32692"/>
            </a:avLst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"/>
          <p:cNvPicPr/>
          <p:nvPr/>
        </p:nvPicPr>
        <p:blipFill>
          <a:blip r:embed="rId1"/>
          <a:srcRect l="21181" t="24826" r="24402" b="6600"/>
          <a:stretch/>
        </p:blipFill>
        <p:spPr>
          <a:xfrm>
            <a:off x="1127160" y="1041480"/>
            <a:ext cx="7930800" cy="5619240"/>
          </a:xfrm>
          <a:prstGeom prst="rect">
            <a:avLst/>
          </a:prstGeom>
          <a:ln w="9360">
            <a:noFill/>
          </a:ln>
        </p:spPr>
      </p:pic>
      <p:sp>
        <p:nvSpPr>
          <p:cNvPr id="58" name="CustomShape 1"/>
          <p:cNvSpPr/>
          <p:nvPr/>
        </p:nvSpPr>
        <p:spPr>
          <a:xfrm>
            <a:off x="8864640" y="2844720"/>
            <a:ext cx="863280" cy="659880"/>
          </a:xfrm>
          <a:prstGeom prst="leftArrow">
            <a:avLst>
              <a:gd name="adj1" fmla="val 50000"/>
              <a:gd name="adj2" fmla="val 32692"/>
            </a:avLst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4" descr=""/>
          <p:cNvPicPr/>
          <p:nvPr/>
        </p:nvPicPr>
        <p:blipFill>
          <a:blip r:embed="rId1"/>
          <a:srcRect l="20984" t="17709" r="23037" b="9199"/>
          <a:stretch/>
        </p:blipFill>
        <p:spPr>
          <a:xfrm>
            <a:off x="1063800" y="1066680"/>
            <a:ext cx="7664040" cy="5625720"/>
          </a:xfrm>
          <a:prstGeom prst="rect">
            <a:avLst/>
          </a:prstGeom>
          <a:ln w="9360">
            <a:noFill/>
          </a:ln>
        </p:spPr>
      </p:pic>
      <p:sp>
        <p:nvSpPr>
          <p:cNvPr id="60" name="CustomShape 1"/>
          <p:cNvSpPr/>
          <p:nvPr/>
        </p:nvSpPr>
        <p:spPr>
          <a:xfrm>
            <a:off x="8597880" y="2806560"/>
            <a:ext cx="863280" cy="659880"/>
          </a:xfrm>
          <a:prstGeom prst="leftArrow">
            <a:avLst>
              <a:gd name="adj1" fmla="val 50000"/>
              <a:gd name="adj2" fmla="val 32692"/>
            </a:avLst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" descr=""/>
          <p:cNvPicPr/>
          <p:nvPr/>
        </p:nvPicPr>
        <p:blipFill>
          <a:blip r:embed="rId1"/>
          <a:srcRect l="20984" t="17015" r="22744" b="9199"/>
          <a:stretch/>
        </p:blipFill>
        <p:spPr>
          <a:xfrm>
            <a:off x="1025640" y="1155600"/>
            <a:ext cx="7600680" cy="5603400"/>
          </a:xfrm>
          <a:prstGeom prst="rect">
            <a:avLst/>
          </a:prstGeom>
          <a:ln w="9360">
            <a:noFill/>
          </a:ln>
        </p:spPr>
      </p:pic>
      <p:sp>
        <p:nvSpPr>
          <p:cNvPr id="62" name="CustomShape 1"/>
          <p:cNvSpPr/>
          <p:nvPr/>
        </p:nvSpPr>
        <p:spPr>
          <a:xfrm>
            <a:off x="8458200" y="2895480"/>
            <a:ext cx="863280" cy="659880"/>
          </a:xfrm>
          <a:prstGeom prst="leftArrow">
            <a:avLst>
              <a:gd name="adj1" fmla="val 50000"/>
              <a:gd name="adj2" fmla="val 32692"/>
            </a:avLst>
          </a:prstGeom>
          <a:solidFill>
            <a:schemeClr val="accent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/>
          <p:cNvSpPr/>
          <p:nvPr/>
        </p:nvSpPr>
        <p:spPr>
          <a:xfrm>
            <a:off x="241200" y="1552680"/>
            <a:ext cx="6641640" cy="1370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77840">
              <a:lnSpc>
                <a:spcPct val="100000"/>
              </a:lnSpc>
            </a:pPr>
            <a:r>
              <a:rPr b="1" lang="it-IT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Rapporto Save the children. Maggio 2018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7840">
              <a:lnSpc>
                <a:spcPct val="100000"/>
              </a:lnSpc>
            </a:pPr>
            <a:r>
              <a:rPr b="1" lang="it-IT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 </a:t>
            </a:r>
            <a:r>
              <a:rPr b="1" lang="it-IT" sz="2800" spc="-1" strike="noStrike">
                <a:solidFill>
                  <a:srgbClr val="ff33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EQUILIBRISTE</a:t>
            </a:r>
            <a:r>
              <a:rPr b="1" lang="it-IT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 la maternità in Italia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7840">
              <a:lnSpc>
                <a:spcPct val="100000"/>
              </a:lnSpc>
            </a:pPr>
            <a:r>
              <a:rPr b="1" i="1" lang="it-IT" sz="28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RACCOMANDAZIONI FINALI, tra le altre…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4" name="Picture 3" descr=""/>
          <p:cNvPicPr/>
          <p:nvPr/>
        </p:nvPicPr>
        <p:blipFill>
          <a:blip r:embed="rId1"/>
          <a:srcRect l="0" t="30003" r="0" b="30419"/>
          <a:stretch/>
        </p:blipFill>
        <p:spPr>
          <a:xfrm>
            <a:off x="6629400" y="1587600"/>
            <a:ext cx="3047760" cy="1206000"/>
          </a:xfrm>
          <a:prstGeom prst="rect">
            <a:avLst/>
          </a:prstGeom>
          <a:ln w="9360">
            <a:noFill/>
          </a:ln>
        </p:spPr>
      </p:pic>
      <p:pic>
        <p:nvPicPr>
          <p:cNvPr id="65" name="Picture 5" descr=""/>
          <p:cNvPicPr/>
          <p:nvPr/>
        </p:nvPicPr>
        <p:blipFill>
          <a:blip r:embed="rId2"/>
          <a:srcRect l="25378" t="52257" r="22060" b="14234"/>
          <a:stretch/>
        </p:blipFill>
        <p:spPr>
          <a:xfrm>
            <a:off x="352440" y="2997360"/>
            <a:ext cx="9248400" cy="33145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4289</TotalTime>
  <Application>LibreOffice/5.1.5.2$Windows_x86 LibreOffice_project/7a864d8825610a8c07cfc3bc01dd4fce6a9447e5</Application>
  <Words>595</Words>
  <Paragraphs>97</Paragraphs>
  <Company>Provincia Autonoma di Trento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2016-10-06T14:41:18Z</dcterms:created>
  <dc:creator>Fambri Giovanna</dc:creator>
  <dc:description/>
  <dc:language>it-IT</dc:language>
  <cp:lastModifiedBy/>
  <cp:lastPrinted>2018-04-27T10:24:05Z</cp:lastPrinted>
  <dcterms:modified xsi:type="dcterms:W3CDTF">2018-06-15T10:12:47Z</dcterms:modified>
  <cp:revision>287</cp:revision>
  <dc:subject/>
  <dc:title>Presentazione standard di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Provincia Autonoma di Trento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8</vt:i4>
  </property>
  <property fmtid="{D5CDD505-2E9C-101B-9397-08002B2CF9AE}" pid="9" name="PresentationFormat">
    <vt:lpwstr>A4 (21x29,7 cm)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27</vt:i4>
  </property>
</Properties>
</file>