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906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3249894-CF94-4504-B256-54F49D8054A9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967200" y="8831160"/>
            <a:ext cx="3042720" cy="464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342BBB1B-F6A1-467D-B53A-06216DBADC5D}" type="slidenum">
              <a:rPr b="0" lang="it-IT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00200" y="4414680"/>
            <a:ext cx="5609880" cy="4184280"/>
          </a:xfrm>
          <a:prstGeom prst="rect">
            <a:avLst/>
          </a:prstGeom>
        </p:spPr>
        <p:txBody>
          <a:bodyPr lIns="83880" rIns="83880" tIns="41760" bIns="41760" anchor="ctr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272880" y="-4680"/>
            <a:ext cx="1688760" cy="93780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7" descr=""/>
          <p:cNvPicPr/>
          <p:nvPr/>
        </p:nvPicPr>
        <p:blipFill>
          <a:blip r:embed="rId3"/>
          <a:stretch/>
        </p:blipFill>
        <p:spPr>
          <a:xfrm>
            <a:off x="3687840" y="20520"/>
            <a:ext cx="2447640" cy="855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2" descr=""/>
          <p:cNvPicPr/>
          <p:nvPr/>
        </p:nvPicPr>
        <p:blipFill>
          <a:blip r:embed="rId4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3" name="Line 1"/>
          <p:cNvSpPr/>
          <p:nvPr/>
        </p:nvSpPr>
        <p:spPr>
          <a:xfrm>
            <a:off x="272880" y="917280"/>
            <a:ext cx="9158400" cy="97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72880" y="9176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2" descr=""/>
          <p:cNvPicPr/>
          <p:nvPr/>
        </p:nvPicPr>
        <p:blipFill>
          <a:blip r:embed="rId5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6" name="Line 3"/>
          <p:cNvSpPr/>
          <p:nvPr/>
        </p:nvSpPr>
        <p:spPr>
          <a:xfrm>
            <a:off x="272880" y="1171440"/>
            <a:ext cx="9158400" cy="93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272880" y="11714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12" descr=""/>
          <p:cNvPicPr/>
          <p:nvPr/>
        </p:nvPicPr>
        <p:blipFill>
          <a:blip r:embed="rId6"/>
          <a:stretch/>
        </p:blipFill>
        <p:spPr>
          <a:xfrm>
            <a:off x="7394400" y="23760"/>
            <a:ext cx="2036520" cy="73620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4" descr=""/>
          <p:cNvPicPr/>
          <p:nvPr/>
        </p:nvPicPr>
        <p:blipFill>
          <a:blip r:embed="rId7"/>
          <a:stretch/>
        </p:blipFill>
        <p:spPr>
          <a:xfrm>
            <a:off x="0" y="0"/>
            <a:ext cx="1642680" cy="122832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16" descr=""/>
          <p:cNvPicPr/>
          <p:nvPr/>
        </p:nvPicPr>
        <p:blipFill>
          <a:blip r:embed="rId8"/>
          <a:srcRect l="17014" t="74668" r="16737" b="10332"/>
          <a:stretch/>
        </p:blipFill>
        <p:spPr>
          <a:xfrm>
            <a:off x="0" y="5456160"/>
            <a:ext cx="9905760" cy="1401480"/>
          </a:xfrm>
          <a:prstGeom prst="rect">
            <a:avLst/>
          </a:prstGeom>
          <a:ln w="9360"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mailto:agenziafamiglia@pec.provincia.tn.it" TargetMode="External"/><Relationship Id="rId2" Type="http://schemas.openxmlformats.org/officeDocument/2006/relationships/hyperlink" Target="mailto:familyaudit@provincia.tn.it" TargetMode="External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28600" y="4073400"/>
            <a:ext cx="9111960" cy="149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Conciliazione Vita – Lavoro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Certificazione aziendale familiare – Family Audit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Analisi sulla valutazione impatto familiare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Picture 6" descr=""/>
          <p:cNvPicPr/>
          <p:nvPr/>
        </p:nvPicPr>
        <p:blipFill>
          <a:blip r:embed="rId1"/>
          <a:stretch/>
        </p:blipFill>
        <p:spPr>
          <a:xfrm>
            <a:off x="555480" y="1785960"/>
            <a:ext cx="4611240" cy="2253960"/>
          </a:xfrm>
          <a:prstGeom prst="rect">
            <a:avLst/>
          </a:prstGeom>
          <a:ln w="9360"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7645320" y="1365120"/>
            <a:ext cx="1711080" cy="326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algn="r">
              <a:lnSpc>
                <a:spcPct val="100000"/>
              </a:lnSpc>
            </a:pPr>
            <a:r>
              <a:rPr b="1" lang="it-IT" sz="20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93840" y="1690560"/>
            <a:ext cx="9299160" cy="3849480"/>
          </a:xfrm>
          <a:prstGeom prst="rect">
            <a:avLst/>
          </a:prstGeom>
          <a:noFill/>
          <a:ln w="12600">
            <a:solidFill>
              <a:srgbClr val="43729d"/>
            </a:solidFill>
            <a:round/>
          </a:ln>
        </p:spPr>
        <p:txBody>
          <a:bodyPr lIns="0" rIns="0" tIns="23040" bIns="0" anchor="ctr"/>
          <a:p>
            <a:pPr>
              <a:lnSpc>
                <a:spcPct val="94000"/>
              </a:lnSpc>
            </a:pPr>
            <a:r>
              <a:rPr b="1" lang="it-IT" sz="30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ATTIVITA’ DI SUPPORTO DI AGENZIA PER: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 momenti formativi e informativi sulle politiche aziendali di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 conciliazione vita e lavoro;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 analisi di impatto sugli effetti che i piani aziendali produrranno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 sulle singole organizzazioni (batteria di 32 indicatori di impatto);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 racconto delle migliori esperienze aziendali (story-telling)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 attivazione di distretti family audit per sviluppare servizi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 interaziendali di conciliazione vita e lavoro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7520" y="331920"/>
            <a:ext cx="8915040" cy="1144080"/>
          </a:xfrm>
          <a:prstGeom prst="rect">
            <a:avLst/>
          </a:prstGeom>
          <a:noFill/>
          <a:ln w="12600">
            <a:solidFill>
              <a:srgbClr val="43729d"/>
            </a:solidFill>
            <a:miter/>
          </a:ln>
        </p:spPr>
        <p:txBody>
          <a:bodyPr lIns="0" rIns="0" tIns="0" bIns="0" anchor="ctr" anchorCtr="1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iberation Sans Narrow"/>
              </a:rPr>
              <a:t>Organizzazioni che hanno attivato il processo di certificazione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3" descr=""/>
          <p:cNvPicPr/>
          <p:nvPr/>
        </p:nvPicPr>
        <p:blipFill>
          <a:blip r:embed="rId1"/>
          <a:stretch/>
        </p:blipFill>
        <p:spPr>
          <a:xfrm>
            <a:off x="282600" y="1273320"/>
            <a:ext cx="9268920" cy="4096800"/>
          </a:xfrm>
          <a:prstGeom prst="rect">
            <a:avLst/>
          </a:prstGeom>
          <a:ln w="12600"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2246400" y="5435640"/>
            <a:ext cx="5182920" cy="37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85680" rIns="85680" tIns="42840" bIns="42840" anchorCtr="1"/>
          <a:p>
            <a:pPr algn="ctr">
              <a:lnSpc>
                <a:spcPct val="102000"/>
              </a:lnSpc>
            </a:pPr>
            <a:r>
              <a:rPr b="1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-Bold"/>
                <a:ea typeface="Microsoft YaHei"/>
              </a:rPr>
              <a:t>Fonte: </a:t>
            </a:r>
            <a:r>
              <a:rPr b="0" lang="it-IT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sistema informativo Agenzia per la famiglia. Dati aggiornati al 28/02/2018.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 rot="18170400">
            <a:off x="2976840" y="2248560"/>
            <a:ext cx="534600" cy="1688760"/>
          </a:xfrm>
          <a:prstGeom prst="downArrow">
            <a:avLst>
              <a:gd name="adj1" fmla="val 30944"/>
              <a:gd name="adj2" fmla="val 115196"/>
            </a:avLst>
          </a:prstGeom>
          <a:solidFill>
            <a:schemeClr val="accent1"/>
          </a:solidFill>
          <a:ln w="9360">
            <a:solidFill>
              <a:srgbClr val="003399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"/>
          <p:cNvPicPr/>
          <p:nvPr/>
        </p:nvPicPr>
        <p:blipFill>
          <a:blip r:embed="rId1"/>
          <a:srcRect l="0" t="3643" r="0" b="0"/>
          <a:stretch/>
        </p:blipFill>
        <p:spPr>
          <a:xfrm>
            <a:off x="2314440" y="1297080"/>
            <a:ext cx="7590960" cy="504324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5" descr=""/>
          <p:cNvPicPr/>
          <p:nvPr/>
        </p:nvPicPr>
        <p:blipFill>
          <a:blip r:embed="rId2"/>
          <a:stretch/>
        </p:blipFill>
        <p:spPr>
          <a:xfrm>
            <a:off x="1768320" y="549360"/>
            <a:ext cx="5873400" cy="523440"/>
          </a:xfrm>
          <a:prstGeom prst="rect">
            <a:avLst/>
          </a:prstGeom>
          <a:ln w="9360"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228600" y="2968560"/>
            <a:ext cx="3987360" cy="216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Organizzazioni certificate “Family audit”.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Distribuzione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6" descr=""/>
          <p:cNvPicPr/>
          <p:nvPr/>
        </p:nvPicPr>
        <p:blipFill>
          <a:blip r:embed="rId3"/>
          <a:stretch/>
        </p:blipFill>
        <p:spPr>
          <a:xfrm>
            <a:off x="374760" y="1509840"/>
            <a:ext cx="2916000" cy="1425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4892760"/>
            <a:ext cx="4889160" cy="152280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Family audit. 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Giugno 2018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lang="it-IT" sz="2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VALUTAZIONE IMPATTO FAMILIARE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PRIMA SPERIMENTAZIONE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5" name="Table 2"/>
          <p:cNvGraphicFramePr/>
          <p:nvPr/>
        </p:nvGraphicFramePr>
        <p:xfrm>
          <a:off x="311040" y="2425680"/>
          <a:ext cx="3250800" cy="2520720"/>
        </p:xfrm>
        <a:graphic>
          <a:graphicData uri="http://schemas.openxmlformats.org/drawingml/2006/table">
            <a:tbl>
              <a:tblPr/>
              <a:tblGrid>
                <a:gridCol w="2076120"/>
                <a:gridCol w="1174680"/>
              </a:tblGrid>
              <a:tr h="63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Numero di organizzazioni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34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3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Numero di dipendenti coinvolti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18.223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3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–</a:t>
                      </a: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 </a:t>
                      </a: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di cui donne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6.500 (36%)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30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–</a:t>
                      </a: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 </a:t>
                      </a: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di cui uomini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11.723 (64%)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pic>
        <p:nvPicPr>
          <p:cNvPr id="66" name="Picture 53" descr=""/>
          <p:cNvPicPr/>
          <p:nvPr/>
        </p:nvPicPr>
        <p:blipFill>
          <a:blip r:embed="rId1"/>
          <a:srcRect l="17744" t="0" r="0" b="8999"/>
          <a:stretch/>
        </p:blipFill>
        <p:spPr>
          <a:xfrm>
            <a:off x="304920" y="1239840"/>
            <a:ext cx="1765080" cy="1025280"/>
          </a:xfrm>
          <a:prstGeom prst="rect">
            <a:avLst/>
          </a:prstGeom>
          <a:ln w="9360">
            <a:noFill/>
          </a:ln>
        </p:spPr>
      </p:pic>
      <p:pic>
        <p:nvPicPr>
          <p:cNvPr id="67" name="Picture 55" descr=""/>
          <p:cNvPicPr/>
          <p:nvPr/>
        </p:nvPicPr>
        <p:blipFill>
          <a:blip r:embed="rId2"/>
          <a:stretch/>
        </p:blipFill>
        <p:spPr>
          <a:xfrm>
            <a:off x="1758960" y="1274760"/>
            <a:ext cx="1980720" cy="968040"/>
          </a:xfrm>
          <a:prstGeom prst="rect">
            <a:avLst/>
          </a:prstGeom>
          <a:ln w="9360">
            <a:noFill/>
          </a:ln>
        </p:spPr>
      </p:pic>
      <p:pic>
        <p:nvPicPr>
          <p:cNvPr id="68" name="Picture 7" descr=""/>
          <p:cNvPicPr/>
          <p:nvPr/>
        </p:nvPicPr>
        <p:blipFill>
          <a:blip r:embed="rId3"/>
          <a:stretch/>
        </p:blipFill>
        <p:spPr>
          <a:xfrm>
            <a:off x="4130640" y="0"/>
            <a:ext cx="5775120" cy="6418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-28440" y="1238400"/>
            <a:ext cx="940392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Family audit. </a:t>
            </a:r>
            <a:r>
              <a:rPr b="1" lang="it-IT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VALUTAZIONE IMPATTO FAMILIARE. </a:t>
            </a:r>
            <a:r>
              <a:rPr b="1" i="1" lang="it-IT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1a SPERIMENTAZIONE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21" descr=""/>
          <p:cNvPicPr/>
          <p:nvPr/>
        </p:nvPicPr>
        <p:blipFill>
          <a:blip r:embed="rId1"/>
          <a:srcRect l="17744" t="0" r="0" b="8999"/>
          <a:stretch/>
        </p:blipFill>
        <p:spPr>
          <a:xfrm>
            <a:off x="1711440" y="38160"/>
            <a:ext cx="1765080" cy="1025280"/>
          </a:xfrm>
          <a:prstGeom prst="rect">
            <a:avLst/>
          </a:prstGeom>
          <a:ln w="9360">
            <a:noFill/>
          </a:ln>
        </p:spPr>
      </p:pic>
      <p:pic>
        <p:nvPicPr>
          <p:cNvPr id="71" name="Picture 22" descr=""/>
          <p:cNvPicPr/>
          <p:nvPr/>
        </p:nvPicPr>
        <p:blipFill>
          <a:blip r:embed="rId2"/>
          <a:stretch/>
        </p:blipFill>
        <p:spPr>
          <a:xfrm>
            <a:off x="3203640" y="54000"/>
            <a:ext cx="1980720" cy="96804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72" name="Table 2"/>
          <p:cNvGraphicFramePr/>
          <p:nvPr/>
        </p:nvGraphicFramePr>
        <p:xfrm>
          <a:off x="311040" y="1762200"/>
          <a:ext cx="8942040" cy="3601800"/>
        </p:xfrm>
        <a:graphic>
          <a:graphicData uri="http://schemas.openxmlformats.org/drawingml/2006/table">
            <a:tbl>
              <a:tblPr/>
              <a:tblGrid>
                <a:gridCol w="4708800"/>
                <a:gridCol w="1425240"/>
                <a:gridCol w="1557000"/>
                <a:gridCol w="1251000"/>
              </a:tblGrid>
              <a:tr h="914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Indicatore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Valore iniziale (anno 2014)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Valore finale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(anno 2017)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Differenza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con una qualsiasi forma di flessibilit</a:t>
                      </a: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à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82,9%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84,2%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+1,3%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con orario flessibile in entrata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59,4%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61,5%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+2,1%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con banca delle ore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52,9%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63,5%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+10,6%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con orario personalizzato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19,3%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22,4%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+3,1%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con telelavoro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0,3%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9,5%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+9,2%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Occupati a part-time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24,7%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29,7%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+3,0%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Giorni di malattia medi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4,3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3,4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-0,9 (21%)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Ore di straordinario medie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19,7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12,7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</a:rPr>
                        <a:t>-7,0 (35%)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73" name="CustomShape 3"/>
          <p:cNvSpPr/>
          <p:nvPr/>
        </p:nvSpPr>
        <p:spPr>
          <a:xfrm>
            <a:off x="4435560" y="1149480"/>
            <a:ext cx="4708080" cy="45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Fonte: sistema informativo Agenzia per la famiglia. Dati 31/12/2017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28600" y="4073400"/>
            <a:ext cx="9111960" cy="1431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Conciliazione Vita – Lavoro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Certificazione aziendale familiare – Family Audit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Bando provinciale per finanziare 50 organizzazioni con fondi ex vitalizi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6" descr=""/>
          <p:cNvPicPr/>
          <p:nvPr/>
        </p:nvPicPr>
        <p:blipFill>
          <a:blip r:embed="rId1"/>
          <a:stretch/>
        </p:blipFill>
        <p:spPr>
          <a:xfrm>
            <a:off x="555480" y="1785960"/>
            <a:ext cx="4611240" cy="2253960"/>
          </a:xfrm>
          <a:prstGeom prst="rect">
            <a:avLst/>
          </a:prstGeom>
          <a:ln w="9360"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7645320" y="1365120"/>
            <a:ext cx="1711080" cy="326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algn="r">
              <a:lnSpc>
                <a:spcPct val="100000"/>
              </a:lnSpc>
            </a:pPr>
            <a:r>
              <a:rPr b="1" lang="it-IT" sz="20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393840" y="1843200"/>
            <a:ext cx="9299160" cy="3849480"/>
          </a:xfrm>
          <a:prstGeom prst="rect">
            <a:avLst/>
          </a:prstGeom>
          <a:noFill/>
          <a:ln w="12600">
            <a:solidFill>
              <a:srgbClr val="43729d"/>
            </a:solidFill>
            <a:round/>
          </a:ln>
        </p:spPr>
        <p:txBody>
          <a:bodyPr lIns="0" rIns="0" tIns="23040" bIns="0" anchor="ctr"/>
          <a:p>
            <a:pPr>
              <a:lnSpc>
                <a:spcPct val="94000"/>
              </a:lnSpc>
            </a:pPr>
            <a:r>
              <a:rPr b="1" lang="it-IT" sz="30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CONTRIBUTI PER CERTIFICAZIONE FAMILY AUDIT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in via prioritaria per organizzazioni di piccole e medie 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dimensioni con sede legale o unità locale in Trentino;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budget </a:t>
            </a:r>
            <a:r>
              <a:rPr b="1" lang="it-IT" sz="3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308.000,00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euro;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</a:t>
            </a:r>
            <a:r>
              <a:rPr b="1" lang="it-IT" sz="32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contributo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: 100% costo consulente, 25% costo valutatore;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fondi regionali ex vitalizi;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si stima di finanziare minimo </a:t>
            </a:r>
            <a:r>
              <a:rPr b="1" lang="it-IT" sz="33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50 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organizzazioni;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</a:t>
            </a:r>
            <a:r>
              <a:rPr b="1" lang="it-IT" sz="32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domande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dal 18/6/2018 al 18/7/2018 possono 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presentare domanda solo PM aziende, dal 18/7/2018 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 al 18/8/2018 (</a:t>
            </a:r>
            <a:r>
              <a:rPr b="1" lang="it-IT" sz="27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termine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) tutte le organizzazioni interessate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8" name="Table 2"/>
          <p:cNvGraphicFramePr/>
          <p:nvPr/>
        </p:nvGraphicFramePr>
        <p:xfrm>
          <a:off x="7294680" y="3533760"/>
          <a:ext cx="2381040" cy="1045800"/>
        </p:xfrm>
        <a:graphic>
          <a:graphicData uri="http://schemas.openxmlformats.org/drawingml/2006/table">
            <a:tbl>
              <a:tblPr/>
              <a:tblGrid>
                <a:gridCol w="1190520"/>
                <a:gridCol w="1190520"/>
              </a:tblGrid>
              <a:tr h="514800"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DIMENSIONE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NUMERO OCCUPATI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52440"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Piccola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Fino a 15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2440"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Media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 16 a 100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2440"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Grande 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85320" rIns="85320" tIns="59400" bIns="44280" anchor="ctr"/>
                    <a:p>
                      <a:pPr algn="ctr">
                        <a:lnSpc>
                          <a:spcPct val="90000"/>
                        </a:lnSpc>
                      </a:pPr>
                      <a:r>
                        <a:rPr b="0" lang="it-IT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Oltre 100</a:t>
                      </a:r>
                      <a:endParaRPr b="0" lang="it-IT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5320" marR="85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24000" y="1495440"/>
            <a:ext cx="8916480" cy="4527360"/>
          </a:xfrm>
          <a:prstGeom prst="rect">
            <a:avLst/>
          </a:prstGeom>
          <a:noFill/>
          <a:ln w="12600">
            <a:solidFill>
              <a:srgbClr val="43729d"/>
            </a:solidFill>
            <a:round/>
          </a:ln>
        </p:spPr>
        <p:txBody>
          <a:bodyPr lIns="0" rIns="0" tIns="18720" bIns="0" anchor="ctr"/>
          <a:p>
            <a:pPr marL="431640" indent="-323640" algn="just"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</a:t>
            </a:r>
            <a:r>
              <a:rPr b="1" lang="it-IT" sz="2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contributo</a:t>
            </a: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copre il </a:t>
            </a: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100% dei costi riferiti all’attività del consulente</a:t>
            </a: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il</a:t>
            </a:r>
            <a:r>
              <a:rPr b="1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25% dei costi riferiti all’attività del valutatore definiti in</a:t>
            </a:r>
            <a:r>
              <a:rPr b="0" lang="it-IT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base al numero degli occupati coinvolti nell’iter di certificazione;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Picture 8" descr=""/>
          <p:cNvPicPr/>
          <p:nvPr/>
        </p:nvPicPr>
        <p:blipFill>
          <a:blip r:embed="rId1"/>
          <a:srcRect l="34062" t="45918" r="17760" b="27251"/>
          <a:stretch/>
        </p:blipFill>
        <p:spPr>
          <a:xfrm>
            <a:off x="566640" y="2533680"/>
            <a:ext cx="8810280" cy="3066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93840" y="1738440"/>
            <a:ext cx="9299160" cy="3849480"/>
          </a:xfrm>
          <a:prstGeom prst="rect">
            <a:avLst/>
          </a:prstGeom>
          <a:noFill/>
          <a:ln w="12600">
            <a:solidFill>
              <a:srgbClr val="43729d"/>
            </a:solidFill>
            <a:round/>
          </a:ln>
        </p:spPr>
        <p:txBody>
          <a:bodyPr lIns="0" rIns="0" tIns="23040" bIns="0" anchor="ctr"/>
          <a:p>
            <a:pPr>
              <a:lnSpc>
                <a:spcPct val="94000"/>
              </a:lnSpc>
            </a:pPr>
            <a:r>
              <a:rPr b="1" lang="it-IT" sz="3000" spc="-1" strike="noStrike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CONTRIBUTI PER CERTIFICAZIONE FAMILY AUDIT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l’istruttoria seguirà l’ </a:t>
            </a:r>
            <a:r>
              <a:rPr b="1" lang="it-IT" sz="30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ordine cronologico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 di invio delle domande;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entro il 31/12/2018 l’organizzazione deve presentare  domanda di avvio processo, deve aver fatto il workshop direzione e può ottenere l’acconto del 90% del contributo;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la liquidazione del contributo viene fatta dopo aver acquisito il certificato Family audit;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modulistica: www.modulistica.provincia.tn.it; 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</a:t>
            </a:r>
            <a:r>
              <a:rPr b="0" lang="it-IT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domanda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: </a:t>
            </a:r>
            <a:r>
              <a:rPr b="0" lang="it-IT" sz="30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  <a:hlinkClick r:id="rId1"/>
              </a:rPr>
              <a:t>agenziafamiglia@pec.provincia.tn.it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;</a:t>
            </a:r>
            <a:r>
              <a:rPr b="0" lang="it-IT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- informazioni: 0461/494111, </a:t>
            </a:r>
            <a:r>
              <a:rPr b="0" lang="it-IT" sz="27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  <a:hlinkClick r:id="rId2"/>
              </a:rPr>
              <a:t>familyaudit@provincia.tn.it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;</a:t>
            </a:r>
            <a:r>
              <a:rPr b="0" lang="it-IT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beration Sans Narrow"/>
                <a:ea typeface="Microsoft YaHei"/>
              </a:rPr>
              <a:t>
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4290</TotalTime>
  <Application>LibreOffice/5.1.5.2$Windows_x86 LibreOffice_project/7a864d8825610a8c07cfc3bc01dd4fce6a9447e5</Application>
  <Words>595</Words>
  <Paragraphs>97</Paragraphs>
  <Company>Provincia Autonoma di Trento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2016-10-06T14:41:18Z</dcterms:created>
  <dc:creator>Fambri Giovanna</dc:creator>
  <dc:description/>
  <dc:language>it-IT</dc:language>
  <cp:lastModifiedBy/>
  <cp:lastPrinted>2018-04-27T10:24:05Z</cp:lastPrinted>
  <dcterms:modified xsi:type="dcterms:W3CDTF">2018-06-15T10:06:28Z</dcterms:modified>
  <cp:revision>287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Provincia Autonoma di Trento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A4 (21x29,7 cm)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